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367" r:id="rId5"/>
    <p:sldId id="368" r:id="rId6"/>
    <p:sldId id="366" r:id="rId7"/>
    <p:sldId id="369" r:id="rId8"/>
    <p:sldId id="332" r:id="rId9"/>
    <p:sldId id="267" r:id="rId10"/>
    <p:sldId id="380" r:id="rId11"/>
    <p:sldId id="381" r:id="rId12"/>
    <p:sldId id="382" r:id="rId13"/>
    <p:sldId id="387" r:id="rId14"/>
    <p:sldId id="383" r:id="rId15"/>
    <p:sldId id="388" r:id="rId16"/>
    <p:sldId id="384" r:id="rId17"/>
    <p:sldId id="385" r:id="rId18"/>
    <p:sldId id="389" r:id="rId19"/>
    <p:sldId id="298" r:id="rId20"/>
    <p:sldId id="302" r:id="rId21"/>
    <p:sldId id="370" r:id="rId22"/>
    <p:sldId id="379" r:id="rId23"/>
    <p:sldId id="378" r:id="rId24"/>
    <p:sldId id="377" r:id="rId25"/>
    <p:sldId id="376" r:id="rId26"/>
    <p:sldId id="375" r:id="rId27"/>
    <p:sldId id="361" r:id="rId28"/>
    <p:sldId id="374" r:id="rId29"/>
    <p:sldId id="299" r:id="rId30"/>
    <p:sldId id="301" r:id="rId31"/>
    <p:sldId id="274" r:id="rId3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B4"/>
    <a:srgbClr val="2C72B2"/>
    <a:srgbClr val="DEEBF7"/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849" autoAdjust="0"/>
  </p:normalViewPr>
  <p:slideViewPr>
    <p:cSldViewPr snapToGrid="0">
      <p:cViewPr varScale="1">
        <p:scale>
          <a:sx n="51" d="100"/>
          <a:sy n="51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339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獨立同分配</a:t>
            </a:r>
            <a:r>
              <a:rPr lang="en-US" altLang="zh-TW" dirty="0"/>
              <a:t>: </a:t>
            </a:r>
            <a:r>
              <a:rPr lang="en-US" altLang="zh-TW" dirty="0" err="1"/>
              <a:t>iid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0312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獨立同分配</a:t>
            </a:r>
            <a:r>
              <a:rPr lang="en-US" altLang="zh-TW" dirty="0"/>
              <a:t>: </a:t>
            </a:r>
            <a:r>
              <a:rPr lang="en-US" altLang="zh-TW" dirty="0" err="1"/>
              <a:t>iid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2597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3073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3674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text prompting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24065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8933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1348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79373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3324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3684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69018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43811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37655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43819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40658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27049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69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723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8247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visual recognition, object detection, semantic segmentation, video understanding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7862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8233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0034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720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0286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3584" y="906640"/>
            <a:ext cx="9703816" cy="3104619"/>
          </a:xfrm>
        </p:spPr>
        <p:txBody>
          <a:bodyPr>
            <a:noAutofit/>
          </a:bodyPr>
          <a:lstStyle/>
          <a:p>
            <a:r>
              <a:rPr lang="en-US" altLang="zh-TW" sz="5400" dirty="0">
                <a:latin typeface="Bahnschrift Light SemiCondensed" panose="020B0502040204020203" pitchFamily="34" charset="0"/>
              </a:rPr>
              <a:t>GroupViT: Semantic Segmentation Emerges from Text Supervision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副標題 2">
                <a:extLst>
                  <a:ext uri="{FF2B5EF4-FFF2-40B4-BE49-F238E27FC236}">
                    <a16:creationId xmlns:a16="http://schemas.microsoft.com/office/drawing/2014/main" id="{A8718835-8BD9-4650-9363-86EEADA46913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243584" y="4880644"/>
                <a:ext cx="9703816" cy="48708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Jiarui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Xu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altLang="zh-TW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Shalini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De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Mello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Sifei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Liu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Wonmin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Byeon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Thomas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Breuel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TW" sz="1600" i="1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Jan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Kautz</m:t>
                        </m:r>
                      </m:e>
                      <m:sup>
                        <m:r>
                          <a:rPr lang="en-US" altLang="zh-TW" sz="16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sz="1600" dirty="0">
                    <a:solidFill>
                      <a:schemeClr val="bg1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Xiaolong</m:t>
                        </m:r>
                        <m: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TW" sz="1600" i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Wang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zh-TW" alt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副標題 2">
                <a:extLst>
                  <a:ext uri="{FF2B5EF4-FFF2-40B4-BE49-F238E27FC236}">
                    <a16:creationId xmlns:a16="http://schemas.microsoft.com/office/drawing/2014/main" id="{A8718835-8BD9-4650-9363-86EEADA469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243584" y="4880644"/>
                <a:ext cx="9703816" cy="487087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816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2022/06/03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383792" y="4444078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CVPR 2022,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: 2202.11094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副標題 2">
                <a:extLst>
                  <a:ext uri="{FF2B5EF4-FFF2-40B4-BE49-F238E27FC236}">
                    <a16:creationId xmlns:a16="http://schemas.microsoft.com/office/drawing/2014/main" id="{0A4A44FC-D403-4586-9ADF-0D3B49B881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2166" y="5403116"/>
                <a:ext cx="6486652" cy="12770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160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UC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San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Diego</m:t>
                      </m:r>
                      <m:r>
                        <m:rPr>
                          <m:nor/>
                        </m:rPr>
                        <a:rPr lang="en-US" altLang="zh-TW" sz="16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,</m:t>
                      </m:r>
                      <m:sSup>
                        <m:sSupPr>
                          <m:ctrlPr>
                            <a:rPr lang="en-US" altLang="zh-TW" sz="1600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1600" i="1" dirty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US" altLang="zh-TW" sz="1600" b="0" i="1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lang="en-US" altLang="zh-TW" sz="1600" b="0" i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m:t>NVIDIA</m:t>
                      </m:r>
                    </m:oMath>
                  </m:oMathPara>
                </a14:m>
                <a:endParaRPr lang="zh-TW" altLang="en-US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副標題 2">
                <a:extLst>
                  <a:ext uri="{FF2B5EF4-FFF2-40B4-BE49-F238E27FC236}">
                    <a16:creationId xmlns:a16="http://schemas.microsoft.com/office/drawing/2014/main" id="{0A4A44FC-D403-4586-9ADF-0D3B49B881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2166" y="5403116"/>
                <a:ext cx="6486652" cy="12770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D96C5FD2-32FC-9C51-003B-22CCA54EB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30" y="1197920"/>
            <a:ext cx="10813140" cy="534099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994"/>
          </a:xfrm>
        </p:spPr>
        <p:txBody>
          <a:bodyPr/>
          <a:lstStyle/>
          <a:p>
            <a:r>
              <a:rPr lang="en-US" altLang="zh-TW" dirty="0"/>
              <a:t>Architecture of GroupViT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31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D403E251-D518-E334-51AF-CD16C5AA8F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54"/>
          <a:stretch/>
        </p:blipFill>
        <p:spPr>
          <a:xfrm>
            <a:off x="8478982" y="136524"/>
            <a:ext cx="3553690" cy="272365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Multi-stage Grouping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8"/>
                <a:ext cx="10515599" cy="533795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image segment tokens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TW" sz="24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group tokens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400" dirty="0"/>
                  <a:t>: as learnable parameters like class token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altLang="zh-TW" sz="2000" dirty="0"/>
                  <a:t> : the index of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altLang="zh-TW" sz="2000" dirty="0"/>
                  <a:t> group stages</a:t>
                </a:r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Each stage incorporates a Grouping Block at its end to merge the smaller groups into larger ones.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start with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altLang="zh-TW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2000" dirty="0"/>
                  <a:t>=1, we concatenate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TW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000" dirty="0"/>
                  <a:t> and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TW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000" dirty="0"/>
                  <a:t> together as input of Transformer layers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then we group the updated segment token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zh-TW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bSup>
                    <m:r>
                      <a:rPr lang="en-US" altLang="zh-TW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000" dirty="0"/>
                  <a:t> into new segment token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{</m:t>
                    </m:r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bSup>
                    <m:r>
                      <a:rPr lang="en-US" altLang="zh-TW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000" dirty="0"/>
                  <a:t> via a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Grouping Block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1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In each grouping stage, there are progressively fewer group tokens, resulting in progressively larger and fewer image segments.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8"/>
                <a:ext cx="10515599" cy="5337951"/>
              </a:xfrm>
              <a:blipFill>
                <a:blip r:embed="rId4"/>
                <a:stretch>
                  <a:fillRect l="-754" t="-342" r="-17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8111319B-8682-209A-3C66-92C88E8576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95" y="4452503"/>
            <a:ext cx="4488009" cy="441444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0FF6D39A-7D6F-43CE-A816-9C442C7B36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9547" y="5441860"/>
            <a:ext cx="4152901" cy="52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3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Grouping Block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9"/>
                <a:ext cx="10515599" cy="465691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inputs: the learned group tokens and image segment tokens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output: a single new image segment which merges all the segment tokens that are assigned to the same group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Similarity matrix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400" dirty="0"/>
                  <a:t> via a </a:t>
                </a:r>
                <a:r>
                  <a:rPr lang="en-US" altLang="zh-TW" sz="2400" dirty="0">
                    <a:solidFill>
                      <a:schemeClr val="accent5"/>
                    </a:solidFill>
                  </a:rPr>
                  <a:t>Gumbel-</a:t>
                </a:r>
                <a:r>
                  <a:rPr lang="en-US" altLang="zh-TW" sz="2400" dirty="0" err="1">
                    <a:solidFill>
                      <a:schemeClr val="accent5"/>
                    </a:solidFill>
                  </a:rPr>
                  <a:t>Softmax</a:t>
                </a:r>
                <a:r>
                  <a:rPr lang="en-US" altLang="zh-TW" sz="2400" dirty="0"/>
                  <a:t> [32,55] operation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TW" sz="2000" dirty="0"/>
                  <a:t>: the weight of linear projection for group and segment token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TW" sz="2000" dirty="0"/>
                  <a:t>: iid random samples drawn from the Gumbel(0,1) distribution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9"/>
                <a:ext cx="10515599" cy="4656910"/>
              </a:xfrm>
              <a:blipFill>
                <a:blip r:embed="rId3"/>
                <a:stretch>
                  <a:fillRect l="-754" t="-104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9C39E88-6E08-4B0F-ADC5-7450749F2151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9" name="圖片 8">
            <a:extLst>
              <a:ext uri="{FF2B5EF4-FFF2-40B4-BE49-F238E27FC236}">
                <a16:creationId xmlns:a16="http://schemas.microsoft.com/office/drawing/2014/main" id="{3ECD6C25-F843-8418-FE45-229AA4346E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272" t="4082"/>
          <a:stretch/>
        </p:blipFill>
        <p:spPr>
          <a:xfrm>
            <a:off x="9195157" y="2441863"/>
            <a:ext cx="2577576" cy="3620721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FC1F8AA2-45E7-8D31-609D-C2B9CC2309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400" y="3429000"/>
            <a:ext cx="5499822" cy="87796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06FA45AA-2D04-4549-7A47-2DBF2A01C8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222" y="3423513"/>
            <a:ext cx="3235036" cy="2574064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77CFEB7B-DBB8-BFC4-D527-80DC72B2B6C5}"/>
              </a:ext>
            </a:extLst>
          </p:cNvPr>
          <p:cNvSpPr txBox="1"/>
          <p:nvPr/>
        </p:nvSpPr>
        <p:spPr>
          <a:xfrm>
            <a:off x="900684" y="6227101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[32] Eric Jang, </a:t>
            </a:r>
            <a:r>
              <a:rPr lang="en-US" altLang="zh-TW" sz="1200" dirty="0" err="1"/>
              <a:t>Shixiang</a:t>
            </a:r>
            <a:r>
              <a:rPr lang="en-US" altLang="zh-TW" sz="1200" dirty="0"/>
              <a:t> Gu, and Ben Poole. Categorical reparameterization with </a:t>
            </a:r>
            <a:r>
              <a:rPr lang="en-US" altLang="zh-TW" sz="1200" dirty="0" err="1"/>
              <a:t>gumbel-softmax</a:t>
            </a:r>
            <a:r>
              <a:rPr lang="en-US" altLang="zh-TW" sz="1200" dirty="0"/>
              <a:t>. In ICLR, 2017.</a:t>
            </a:r>
          </a:p>
          <a:p>
            <a:r>
              <a:rPr lang="en-US" altLang="zh-TW" sz="1200" dirty="0"/>
              <a:t>[55] Chris J Maddison, Andriy </a:t>
            </a:r>
            <a:r>
              <a:rPr lang="en-US" altLang="zh-TW" sz="1200" dirty="0" err="1"/>
              <a:t>Mnih</a:t>
            </a:r>
            <a:r>
              <a:rPr lang="en-US" altLang="zh-TW" sz="1200" dirty="0"/>
              <a:t>, and Yee </a:t>
            </a:r>
            <a:r>
              <a:rPr lang="en-US" altLang="zh-TW" sz="1200" dirty="0" err="1"/>
              <a:t>Whye</a:t>
            </a:r>
            <a:r>
              <a:rPr lang="en-US" altLang="zh-TW" sz="1200" dirty="0"/>
              <a:t> </a:t>
            </a:r>
            <a:r>
              <a:rPr lang="en-US" altLang="zh-TW" sz="1200" dirty="0" err="1"/>
              <a:t>Teh</a:t>
            </a:r>
            <a:r>
              <a:rPr lang="en-US" altLang="zh-TW" sz="1200" dirty="0"/>
              <a:t>. The concrete distribution: A continuous relaxation of discrete random variables. In ICLR, 2017.</a:t>
            </a:r>
          </a:p>
        </p:txBody>
      </p:sp>
    </p:spTree>
    <p:extLst>
      <p:ext uri="{BB962C8B-B14F-4D97-AF65-F5344CB8AC3E}">
        <p14:creationId xmlns:p14="http://schemas.microsoft.com/office/powerpoint/2010/main" val="104596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3ECD6C25-F843-8418-FE45-229AA4346E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272" t="4082"/>
          <a:stretch/>
        </p:blipFill>
        <p:spPr>
          <a:xfrm>
            <a:off x="9871295" y="1707251"/>
            <a:ext cx="2251404" cy="3162548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Grouping Block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9"/>
                <a:ext cx="10515599" cy="511974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We compute the group to assign a segment token to by taking the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one-hot operation of it argmax over all the groups</a:t>
                </a:r>
                <a:r>
                  <a:rPr lang="en-US" altLang="zh-TW" sz="2400" dirty="0"/>
                  <a:t>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using the straight through trick in [60] to compute the assignment matrix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𝑠𝑔</m:t>
                    </m:r>
                  </m:oMath>
                </a14:m>
                <a:r>
                  <a:rPr lang="en-US" altLang="zh-TW" sz="2000" dirty="0"/>
                  <a:t>: the stop gradient operator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has one-hot assignment to a single group, but having same gradient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</a:t>
                </a:r>
              </a:p>
              <a:p>
                <a:pPr marL="457200" lvl="1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r>
                  <a:rPr lang="en-US" altLang="zh-TW" sz="2000" dirty="0">
                    <a:solidFill>
                      <a:schemeClr val="accent2"/>
                    </a:solidFill>
                  </a:rPr>
                  <a:t>→ hard assignment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For each group, the output of the Grouping Block is a </a:t>
                </a:r>
                <a:r>
                  <a:rPr lang="en-US" altLang="zh-TW" sz="2400" dirty="0">
                    <a:solidFill>
                      <a:schemeClr val="accent5"/>
                    </a:solidFill>
                  </a:rPr>
                  <a:t>weighted sum</a:t>
                </a:r>
                <a:r>
                  <a:rPr lang="en-US" altLang="zh-TW" sz="2400" dirty="0"/>
                  <a:t> of the segment tokens assigned to that group and computed as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US" altLang="zh-TW" sz="20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altLang="zh-TW" sz="2000" dirty="0"/>
                  <a:t>: the learned weight </a:t>
                </a:r>
                <a:br>
                  <a:rPr lang="en-US" altLang="zh-TW" sz="2000" dirty="0"/>
                </a:br>
                <a:r>
                  <a:rPr lang="en-US" altLang="zh-TW" sz="2000" dirty="0"/>
                  <a:t>to project the merged features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9"/>
                <a:ext cx="10515599" cy="5119742"/>
              </a:xfrm>
              <a:blipFill>
                <a:blip r:embed="rId4"/>
                <a:stretch>
                  <a:fillRect l="-754" t="-95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圖片 5">
            <a:extLst>
              <a:ext uri="{FF2B5EF4-FFF2-40B4-BE49-F238E27FC236}">
                <a16:creationId xmlns:a16="http://schemas.microsoft.com/office/drawing/2014/main" id="{546B3F7E-CB62-8A93-3A26-5E263FD31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217" y="2845612"/>
            <a:ext cx="5024447" cy="442913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18572920-4C2E-E90F-8FB6-A6CC54302E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0116" y="5652048"/>
            <a:ext cx="4561179" cy="8432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6E8564C9-E409-93DD-63E0-4A5B9A429249}"/>
                  </a:ext>
                </a:extLst>
              </p:cNvPr>
              <p:cNvSpPr txBox="1"/>
              <p:nvPr/>
            </p:nvSpPr>
            <p:spPr>
              <a:xfrm>
                <a:off x="1264784" y="6248145"/>
                <a:ext cx="4482253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800" b="0" dirty="0"/>
                  <a:t>*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zh-TW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TW" sz="1800" dirty="0"/>
                  <a:t> </a:t>
                </a:r>
                <a:r>
                  <a:rPr lang="en-US" altLang="zh-TW" dirty="0"/>
                  <a:t>: number of segment tokens in </a:t>
                </a: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altLang="zh-TW" dirty="0"/>
                  <a:t>-</a:t>
                </a:r>
                <a:r>
                  <a:rPr lang="en-US" altLang="zh-TW" dirty="0" err="1"/>
                  <a:t>th</a:t>
                </a:r>
                <a:r>
                  <a:rPr lang="en-US" altLang="zh-TW" dirty="0"/>
                  <a:t> stage</a:t>
                </a:r>
                <a:endParaRPr lang="zh-TW" altLang="en-US" dirty="0"/>
              </a:p>
            </p:txBody>
          </p:sp>
        </mc:Choice>
        <mc:Fallback xmlns="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6E8564C9-E409-93DD-63E0-4A5B9A429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4784" y="6248145"/>
                <a:ext cx="4482253" cy="391646"/>
              </a:xfrm>
              <a:prstGeom prst="rect">
                <a:avLst/>
              </a:prstGeom>
              <a:blipFill>
                <a:blip r:embed="rId7"/>
                <a:stretch>
                  <a:fillRect l="-1087" t="-7813" r="-543" b="-2031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201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8"/>
                <a:ext cx="10515600" cy="533795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We consider all matched image-text pairs as positive pairs, </a:t>
                </a:r>
                <a:br>
                  <a:rPr lang="en-US" altLang="zh-TW" sz="2400" dirty="0"/>
                </a:br>
                <a:r>
                  <a:rPr lang="en-US" altLang="zh-TW" sz="2400" dirty="0"/>
                  <a:t>and all other unmatched ones as negative ones.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Assume a batch of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altLang="zh-TW" sz="2400" dirty="0"/>
                  <a:t> image-text pairs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sup>
                                </m:sSubSup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altLang="zh-TW" sz="24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bSup>
                  </m:oMath>
                </a14:m>
                <a:r>
                  <a:rPr lang="en-US" altLang="zh-TW" sz="2400" dirty="0"/>
                  <a:t> ,</a:t>
                </a:r>
                <a:br>
                  <a:rPr lang="en-US" altLang="zh-TW" sz="2400" dirty="0"/>
                </a:br>
                <a:r>
                  <a:rPr lang="en-US" altLang="zh-TW" sz="2400" dirty="0"/>
                  <a:t>we encode each input into embedding vectors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  <m:r>
                      <a:rPr lang="en-US" altLang="zh-TW" sz="2400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</m:oMath>
                </a14:m>
                <a:r>
                  <a:rPr lang="en-US" altLang="zh-TW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TW" sz="2400" dirty="0"/>
                  <a:t>-normalize each,</a:t>
                </a:r>
                <a:br>
                  <a:rPr lang="en-US" altLang="zh-TW" sz="2400" dirty="0"/>
                </a:br>
                <a:r>
                  <a:rPr lang="en-US" altLang="zh-TW" sz="2400" dirty="0"/>
                  <a:t>then measure their similarity by computing their dot product.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The total image-text contrastive loss</a:t>
                </a:r>
                <a:r>
                  <a:rPr lang="zh-TW" altLang="en-US" sz="2400" dirty="0"/>
                  <a:t> </a:t>
                </a:r>
                <a:r>
                  <a:rPr lang="en-US" altLang="zh-TW" sz="2400" dirty="0"/>
                  <a:t>: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image-to-text contrastive loss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text-to image contrastive loss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TW" sz="2000" dirty="0"/>
                  <a:t>: a learnable temperature parameter to scale the logits. 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8"/>
                <a:ext cx="10515600" cy="5337951"/>
              </a:xfrm>
              <a:blipFill>
                <a:blip r:embed="rId3"/>
                <a:stretch>
                  <a:fillRect l="-754" t="-91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圖片 10">
            <a:extLst>
              <a:ext uri="{FF2B5EF4-FFF2-40B4-BE49-F238E27FC236}">
                <a16:creationId xmlns:a16="http://schemas.microsoft.com/office/drawing/2014/main" id="{550B3ACC-3C43-B71D-3EEE-978832201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500" y="4674096"/>
            <a:ext cx="3897469" cy="719436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Image-Text Contrastive Loss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30F53557-44E0-7930-E0AE-FACCA35577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54"/>
          <a:stretch/>
        </p:blipFill>
        <p:spPr>
          <a:xfrm>
            <a:off x="9075647" y="146431"/>
            <a:ext cx="3116353" cy="2388464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0287C7BB-3423-520A-2871-7C2B165091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2120" y="3860807"/>
            <a:ext cx="4893253" cy="398584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B199D437-A2B7-1A8B-A3D9-182736B1F0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0500" y="5585303"/>
            <a:ext cx="3828653" cy="71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74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Multi-Label Image-Text Contrastive Loss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9"/>
                <a:ext cx="5874327" cy="4875126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we use the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text</a:t>
                </a:r>
                <a:r>
                  <a:rPr lang="en-US" altLang="zh-TW" sz="2400" dirty="0"/>
                  <a:t>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prompting engineering</a:t>
                </a:r>
                <a:r>
                  <a:rPr lang="en-US" altLang="zh-TW" sz="2400" dirty="0"/>
                  <a:t> mechanism proposed in [63] to generate additional text labels for each image besides its originally provided sentence label.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randomly select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TW" sz="2400" dirty="0"/>
                  <a:t> </a:t>
                </a:r>
                <a:r>
                  <a:rPr lang="en-US" altLang="zh-TW" sz="2400" dirty="0">
                    <a:solidFill>
                      <a:schemeClr val="accent2"/>
                    </a:solidFill>
                  </a:rPr>
                  <a:t>noun word </a:t>
                </a:r>
                <a:r>
                  <a:rPr lang="en-US" altLang="zh-TW" sz="2400" dirty="0"/>
                  <a:t>from a sentence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</m:oMath>
                </a14:m>
                <a:r>
                  <a:rPr lang="en-US" altLang="zh-TW" sz="2400" dirty="0"/>
                  <a:t>, and prompt each of them with a set of handcrafted sentence templates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e.g. “A photo of {noun}”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denote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20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zh-TW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bSup>
                  </m:oMath>
                </a14:m>
                <a:endParaRPr lang="en-US" altLang="zh-TW" sz="2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each image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</m:oMath>
                </a14:m>
                <a:r>
                  <a:rPr lang="en-US" altLang="zh-TW" sz="2000" dirty="0"/>
                  <a:t> has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TW" sz="2000" dirty="0"/>
                  <a:t> positive text pair and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r>
                  <a:rPr lang="en-US" altLang="zh-TW" sz="2000" dirty="0"/>
                  <a:t> negative ones. 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9"/>
                <a:ext cx="5874327" cy="4875126"/>
              </a:xfrm>
              <a:blipFill>
                <a:blip r:embed="rId3"/>
                <a:stretch>
                  <a:fillRect l="-1349" t="-1750" r="-259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9C39E88-6E08-4B0F-ADC5-7450749F2151}"/>
              </a:ext>
            </a:extLst>
          </p:cNvPr>
          <p:cNvCxnSpPr>
            <a:cxnSpLocks/>
          </p:cNvCxnSpPr>
          <p:nvPr/>
        </p:nvCxnSpPr>
        <p:spPr>
          <a:xfrm>
            <a:off x="838200" y="6395174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3A29EFA0-F11B-8F79-75C4-29A6A8ECE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091" y="1413167"/>
            <a:ext cx="5370733" cy="4584410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BBA6258A-69DB-C27F-46FD-65471941C1BF}"/>
              </a:ext>
            </a:extLst>
          </p:cNvPr>
          <p:cNvSpPr txBox="1"/>
          <p:nvPr/>
        </p:nvSpPr>
        <p:spPr>
          <a:xfrm>
            <a:off x="900684" y="6382044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[63] Alec Radford, Jong </a:t>
            </a:r>
            <a:r>
              <a:rPr lang="en-US" altLang="zh-TW" sz="1200" dirty="0" err="1"/>
              <a:t>Wook</a:t>
            </a:r>
            <a:r>
              <a:rPr lang="en-US" altLang="zh-TW" sz="1200" dirty="0"/>
              <a:t> Kim, Chris </a:t>
            </a:r>
            <a:r>
              <a:rPr lang="en-US" altLang="zh-TW" sz="1200" dirty="0" err="1"/>
              <a:t>Hallacy</a:t>
            </a:r>
            <a:r>
              <a:rPr lang="en-US" altLang="zh-TW" sz="1200" dirty="0"/>
              <a:t>, Aditya Ramesh, Gabriel Goh, </a:t>
            </a:r>
            <a:r>
              <a:rPr lang="en-US" altLang="zh-TW" sz="1200" dirty="0" err="1"/>
              <a:t>Sandhini</a:t>
            </a:r>
            <a:r>
              <a:rPr lang="en-US" altLang="zh-TW" sz="1200" dirty="0"/>
              <a:t> Agarwal, Girish Sastry, Amanda </a:t>
            </a:r>
            <a:r>
              <a:rPr lang="en-US" altLang="zh-TW" sz="1200" dirty="0" err="1"/>
              <a:t>Askell</a:t>
            </a:r>
            <a:r>
              <a:rPr lang="en-US" altLang="zh-TW" sz="1200" dirty="0"/>
              <a:t>, Pamela Mishkin, Jack Clark, et al. Learning transferable visual models from natural language supervision. In ICML, 2021.</a:t>
            </a:r>
          </a:p>
        </p:txBody>
      </p:sp>
    </p:spTree>
    <p:extLst>
      <p:ext uri="{BB962C8B-B14F-4D97-AF65-F5344CB8AC3E}">
        <p14:creationId xmlns:p14="http://schemas.microsoft.com/office/powerpoint/2010/main" val="81741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Multi-Label Image-Text Contrastive Loss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49"/>
            <a:ext cx="6757335" cy="520142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Similarly to eqn.6, the multi-label contrastive loss is defined as</a:t>
            </a:r>
            <a:br>
              <a:rPr lang="en-US" altLang="zh-TW" sz="2400" dirty="0"/>
            </a:br>
            <a:br>
              <a:rPr lang="en-US" altLang="zh-TW" sz="2400" dirty="0"/>
            </a:br>
            <a:br>
              <a:rPr lang="en-US" altLang="zh-TW" sz="2400" dirty="0"/>
            </a:br>
            <a:r>
              <a:rPr lang="en-US" altLang="zh-TW" sz="2000" dirty="0"/>
              <a:t>which is a sum of two-way contrastive loss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0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0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0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0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The total image-text contrastive loss for training GroupVIT is defined as</a:t>
            </a:r>
            <a:endParaRPr lang="en-US" altLang="zh-TW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3A29EFA0-F11B-8F79-75C4-29A6A8ECE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7880" y="2105155"/>
            <a:ext cx="4494808" cy="3836728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DBD6A3B3-6A7B-7873-CD43-4DF7A50FF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9088" y="2357558"/>
            <a:ext cx="5134841" cy="559293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92470747-E77A-7C68-9049-E67AAAE6D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0261" y="3376353"/>
            <a:ext cx="5635557" cy="1920034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63141199-768A-3DB0-CEFB-BB85424123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1617" y="6100172"/>
            <a:ext cx="4559964" cy="512356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F944B733-FA89-B37E-43CD-355CFA9EF5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0773" y="1385719"/>
            <a:ext cx="3897469" cy="71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2CA64692-8630-9A89-5AF9-B71CB6052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182" y="1371597"/>
            <a:ext cx="5506766" cy="480536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Zero-Shot Transfer to Semantic Segmentation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9"/>
                <a:ext cx="5895110" cy="465691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We forward a test image through GroupVIT </a:t>
                </a:r>
                <a:r>
                  <a:rPr lang="en-US" altLang="zh-TW" sz="2000" dirty="0">
                    <a:solidFill>
                      <a:schemeClr val="accent5"/>
                    </a:solidFill>
                  </a:rPr>
                  <a:t>without applying </a:t>
                </a:r>
                <a:r>
                  <a:rPr lang="en-US" altLang="zh-TW" sz="2000" dirty="0" err="1">
                    <a:solidFill>
                      <a:schemeClr val="accent5"/>
                    </a:solidFill>
                  </a:rPr>
                  <a:t>AvgPool</a:t>
                </a:r>
                <a:r>
                  <a:rPr lang="en-US" altLang="zh-TW" sz="2000" dirty="0">
                    <a:solidFill>
                      <a:schemeClr val="accent5"/>
                    </a:solidFill>
                  </a:rPr>
                  <a:t> </a:t>
                </a:r>
                <a:r>
                  <a:rPr lang="en-US" altLang="zh-TW" sz="2000" dirty="0"/>
                  <a:t>to its final L output segments, and obtain the embedding of each of them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sup>
                    </m:sSubSup>
                  </m:oMath>
                </a14:m>
                <a:endParaRPr lang="en-US" altLang="zh-TW" sz="20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1600" dirty="0"/>
                  <a:t>each token corresponds to an arbitrarily-shaped region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Then we compute the similarity between the embedding of each segment token and the text embedding of all the semantic classes present in the dataset.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1600" dirty="0"/>
                  <a:t>assign each image to the class with highest similarity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9"/>
                <a:ext cx="5895110" cy="4656910"/>
              </a:xfrm>
              <a:blipFill>
                <a:blip r:embed="rId4"/>
                <a:stretch>
                  <a:fillRect l="-826" t="-654" r="-72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15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2CA64692-8630-9A89-5AF9-B71CB6052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0182" y="1371597"/>
            <a:ext cx="5506766" cy="480536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Zero-Shot Transfer to Semantic Segmentation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20048"/>
                <a:ext cx="5895110" cy="5337951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Let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be the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assignment matrix </a:t>
                </a:r>
                <a:r>
                  <a:rPr lang="en-US" altLang="zh-TW" sz="2000" dirty="0"/>
                  <a:t>of the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altLang="zh-TW" sz="2000" dirty="0"/>
                  <a:t>-</a:t>
                </a:r>
                <a:r>
                  <a:rPr lang="en-US" altLang="zh-TW" sz="2000" dirty="0" err="1"/>
                  <a:t>th</a:t>
                </a:r>
                <a:r>
                  <a:rPr lang="en-US" altLang="zh-TW" sz="2000" dirty="0"/>
                  <a:t> grouping stage describes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Multiplying all the stage-level assignment matrices </a:t>
                </a:r>
                <a14:m>
                  <m:oMath xmlns:m="http://schemas.openxmlformats.org/officeDocument/2006/math">
                    <m:nary>
                      <m:naryPr>
                        <m:chr m:val="∏"/>
                        <m:limLoc m:val="subSup"/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sSup>
                          <m:sSupPr>
                            <m:ctrlP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zh-TW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altLang="zh-TW" sz="2000" dirty="0"/>
                  <a:t> yields the final assignment between the input patches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TW" sz="20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altLang="zh-TW" sz="2000" dirty="0"/>
                  <a:t> and the final-stage output tokens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sup>
                    </m:sSubSup>
                  </m:oMath>
                </a14:m>
                <a:endParaRPr lang="en-US" altLang="zh-TW" sz="20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Using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prompting engineering </a:t>
                </a:r>
                <a:r>
                  <a:rPr lang="en-US" altLang="zh-TW" sz="2000" dirty="0"/>
                  <a:t>to transform all the semantic segmentation label names into sentences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TW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TW" sz="16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TW" sz="16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TW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altLang="zh-TW" sz="16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16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bSup>
                  </m:oMath>
                </a14:m>
                <a:r>
                  <a:rPr lang="en-US" altLang="zh-TW" sz="1600" dirty="0"/>
                  <a:t> , C is the number of classes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To classify an image segment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</m:oMath>
                </a14:m>
                <a:r>
                  <a:rPr lang="en-US" altLang="zh-TW" sz="2000" dirty="0"/>
                  <a:t> to one of C classes, we compute the </a:t>
                </a:r>
                <a:r>
                  <a:rPr lang="en-US" altLang="zh-TW" sz="2000" dirty="0">
                    <a:solidFill>
                      <a:schemeClr val="accent2"/>
                    </a:solidFill>
                  </a:rPr>
                  <a:t>dot product </a:t>
                </a:r>
                <a:r>
                  <a:rPr lang="en-US" altLang="zh-TW" sz="2000" dirty="0"/>
                  <a:t>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TW" sz="2000" dirty="0"/>
                  <a:t>-norm class embedding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TW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bSup>
                  </m:oMath>
                </a14:m>
                <a:r>
                  <a:rPr lang="en-US" altLang="zh-TW" sz="20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𝐼</m:t>
                        </m:r>
                      </m:sup>
                    </m:sSubSup>
                  </m:oMath>
                </a14:m>
                <a:r>
                  <a:rPr lang="en-US" altLang="zh-TW" sz="2000" dirty="0"/>
                  <a:t>, then assign it to the class with highest similarity.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20048"/>
                <a:ext cx="5895110" cy="5337951"/>
              </a:xfrm>
              <a:blipFill>
                <a:blip r:embed="rId4"/>
                <a:stretch>
                  <a:fillRect l="-2376" t="-342" r="-155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66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30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Implementation details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748375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based on ViT-S with 12 transformer layer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Image resolution: 224x224 ; Patch size: 16x16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Architectures: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altLang="zh-TW" sz="2000" dirty="0"/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altLang="zh-TW" sz="20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40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Before the grouping block, we project the 64 group tokens into 8 tokens using an MLP-Mixer layer [76] and output 8 segment tokens.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51A866A-B6E2-4112-9C33-54910585E475}"/>
              </a:ext>
            </a:extLst>
          </p:cNvPr>
          <p:cNvSpPr txBox="1"/>
          <p:nvPr/>
        </p:nvSpPr>
        <p:spPr>
          <a:xfrm>
            <a:off x="900684" y="6208885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[76] Ilya </a:t>
            </a:r>
            <a:r>
              <a:rPr lang="en-US" altLang="zh-TW" sz="1200" dirty="0" err="1"/>
              <a:t>Tolstikhin</a:t>
            </a:r>
            <a:r>
              <a:rPr lang="en-US" altLang="zh-TW" sz="1200" dirty="0"/>
              <a:t>, Neil </a:t>
            </a:r>
            <a:r>
              <a:rPr lang="en-US" altLang="zh-TW" sz="1200" dirty="0" err="1"/>
              <a:t>Houlsby</a:t>
            </a:r>
            <a:r>
              <a:rPr lang="en-US" altLang="zh-TW" sz="1200" dirty="0"/>
              <a:t>, Alexander Kolesnikov, Lucas Beyer, </a:t>
            </a:r>
            <a:r>
              <a:rPr lang="en-US" altLang="zh-TW" sz="1200" dirty="0" err="1"/>
              <a:t>Xiaohua</a:t>
            </a:r>
            <a:r>
              <a:rPr lang="en-US" altLang="zh-TW" sz="1200" dirty="0"/>
              <a:t> </a:t>
            </a:r>
            <a:r>
              <a:rPr lang="en-US" altLang="zh-TW" sz="1200" dirty="0" err="1"/>
              <a:t>Zhai</a:t>
            </a:r>
            <a:r>
              <a:rPr lang="en-US" altLang="zh-TW" sz="1200" dirty="0"/>
              <a:t>, Thomas </a:t>
            </a:r>
            <a:r>
              <a:rPr lang="en-US" altLang="zh-TW" sz="1200" dirty="0" err="1"/>
              <a:t>Unterthiner</a:t>
            </a:r>
            <a:r>
              <a:rPr lang="en-US" altLang="zh-TW" sz="1200" dirty="0"/>
              <a:t>, Jessica Yung, Andreas Steiner, Daniel </a:t>
            </a:r>
            <a:r>
              <a:rPr lang="en-US" altLang="zh-TW" sz="1200" dirty="0" err="1"/>
              <a:t>Keysers</a:t>
            </a:r>
            <a:r>
              <a:rPr lang="en-US" altLang="zh-TW" sz="1200" dirty="0"/>
              <a:t>, Jakob </a:t>
            </a:r>
            <a:r>
              <a:rPr lang="en-US" altLang="zh-TW" sz="1200" dirty="0" err="1"/>
              <a:t>Uszkoreit</a:t>
            </a:r>
            <a:r>
              <a:rPr lang="en-US" altLang="zh-TW" sz="1200" dirty="0"/>
              <a:t>, et al. </a:t>
            </a:r>
            <a:r>
              <a:rPr lang="en-US" altLang="zh-TW" sz="1200" dirty="0" err="1"/>
              <a:t>Mlp</a:t>
            </a:r>
            <a:r>
              <a:rPr lang="en-US" altLang="zh-TW" sz="1200" dirty="0"/>
              <a:t>-mixer: An all-</a:t>
            </a:r>
            <a:r>
              <a:rPr lang="en-US" altLang="zh-TW" sz="1200" dirty="0" err="1"/>
              <a:t>mlp</a:t>
            </a:r>
            <a:r>
              <a:rPr lang="en-US" altLang="zh-TW" sz="1200" dirty="0"/>
              <a:t> architecture for vision. In </a:t>
            </a:r>
            <a:r>
              <a:rPr lang="en-US" altLang="zh-TW" sz="1200" dirty="0" err="1"/>
              <a:t>NeurIPS</a:t>
            </a:r>
            <a:r>
              <a:rPr lang="en-US" altLang="zh-TW" sz="1200" dirty="0"/>
              <a:t>, 2021.</a:t>
            </a:r>
          </a:p>
        </p:txBody>
      </p:sp>
      <p:graphicFrame>
        <p:nvGraphicFramePr>
          <p:cNvPr id="5" name="表格 7">
            <a:extLst>
              <a:ext uri="{FF2B5EF4-FFF2-40B4-BE49-F238E27FC236}">
                <a16:creationId xmlns:a16="http://schemas.microsoft.com/office/drawing/2014/main" id="{69DF519F-20DF-6A73-D1DA-E3B71AF2A2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140488"/>
              </p:ext>
            </p:extLst>
          </p:nvPr>
        </p:nvGraphicFramePr>
        <p:xfrm>
          <a:off x="2032000" y="3377565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3091">
                  <a:extLst>
                    <a:ext uri="{9D8B030D-6E8A-4147-A177-3AD203B41FA5}">
                      <a16:colId xmlns:a16="http://schemas.microsoft.com/office/drawing/2014/main" val="3252696636"/>
                    </a:ext>
                  </a:extLst>
                </a:gridCol>
                <a:gridCol w="1891145">
                  <a:extLst>
                    <a:ext uri="{9D8B030D-6E8A-4147-A177-3AD203B41FA5}">
                      <a16:colId xmlns:a16="http://schemas.microsoft.com/office/drawing/2014/main" val="3162044424"/>
                    </a:ext>
                  </a:extLst>
                </a:gridCol>
                <a:gridCol w="2911764">
                  <a:extLst>
                    <a:ext uri="{9D8B030D-6E8A-4147-A177-3AD203B41FA5}">
                      <a16:colId xmlns:a16="http://schemas.microsoft.com/office/drawing/2014/main" val="207453556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966832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# Stage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# input tokens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# layer Grouping block insert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# output tokens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978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1-stage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64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6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8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311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/>
                        <a:t>2-stage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64, (8 in 2</a:t>
                      </a:r>
                      <a:r>
                        <a:rPr lang="en-US" altLang="zh-TW" baseline="30000" dirty="0"/>
                        <a:t>nd</a:t>
                      </a:r>
                      <a:r>
                        <a:rPr lang="en-US" altLang="zh-TW" dirty="0"/>
                        <a:t> stage)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6, 9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8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011708"/>
                  </a:ext>
                </a:extLst>
              </a:tr>
            </a:tbl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08F9CB6-1EAC-A78B-5646-463D901EF70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" name="圖片 9">
            <a:extLst>
              <a:ext uri="{FF2B5EF4-FFF2-40B4-BE49-F238E27FC236}">
                <a16:creationId xmlns:a16="http://schemas.microsoft.com/office/drawing/2014/main" id="{D29F15D5-C5E4-E9DC-CC5A-25C9838711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696" y="3683217"/>
            <a:ext cx="9589381" cy="1908666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8D78EC86-23C2-5F29-5E01-AED313D3F5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5554"/>
          <a:stretch/>
        </p:blipFill>
        <p:spPr>
          <a:xfrm>
            <a:off x="8001000" y="136523"/>
            <a:ext cx="4031672" cy="308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Implementation details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510"/>
            <a:ext cx="10748375" cy="397604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Training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CC12M [11]: 12M image-text pairs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YFCC [74]: 14M image-text pairs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for multi-label contrastive loss, set K=3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Zero-shot transfer to Semantic Segmentation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PASCAL VOC 2012 [26]: 20 foreground classes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zh-TW" sz="1600" dirty="0"/>
              <a:t>threshold: 0.9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PASCAL Context [58]: 59 foreground classes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zh-TW" sz="1600" dirty="0"/>
              <a:t>threshold: 0.5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51A866A-B6E2-4112-9C33-54910585E475}"/>
              </a:ext>
            </a:extLst>
          </p:cNvPr>
          <p:cNvSpPr txBox="1"/>
          <p:nvPr/>
        </p:nvSpPr>
        <p:spPr>
          <a:xfrm>
            <a:off x="900684" y="5451558"/>
            <a:ext cx="103906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[11] </a:t>
            </a:r>
            <a:r>
              <a:rPr lang="en-US" altLang="zh-TW" sz="1200" dirty="0" err="1"/>
              <a:t>Soravit</a:t>
            </a:r>
            <a:r>
              <a:rPr lang="en-US" altLang="zh-TW" sz="1200" dirty="0"/>
              <a:t> </a:t>
            </a:r>
            <a:r>
              <a:rPr lang="en-US" altLang="zh-TW" sz="1200" dirty="0" err="1"/>
              <a:t>Changpinyo</a:t>
            </a:r>
            <a:r>
              <a:rPr lang="en-US" altLang="zh-TW" sz="1200" dirty="0"/>
              <a:t>, Piyush Sharma, Nan Ding, and Radu </a:t>
            </a:r>
            <a:r>
              <a:rPr lang="en-US" altLang="zh-TW" sz="1200" dirty="0" err="1"/>
              <a:t>Soricut</a:t>
            </a:r>
            <a:r>
              <a:rPr lang="en-US" altLang="zh-TW" sz="1200" dirty="0"/>
              <a:t>. Conceptual 12m: Pushing web-scale image-text pre-training to recognize long-tail visual concepts. In CVPR, 2021.</a:t>
            </a:r>
          </a:p>
          <a:p>
            <a:r>
              <a:rPr lang="en-US" altLang="zh-TW" sz="1200" dirty="0"/>
              <a:t>[26] Mark Everingham, Luc Van Gool, Christopher KI Williams, John Winn, and Andrew Zisserman. The pascal visual object classes (</a:t>
            </a:r>
            <a:r>
              <a:rPr lang="en-US" altLang="zh-TW" sz="1200" dirty="0" err="1"/>
              <a:t>voc</a:t>
            </a:r>
            <a:r>
              <a:rPr lang="en-US" altLang="zh-TW" sz="1200" dirty="0"/>
              <a:t>) challenge. IJCV, 2010.</a:t>
            </a:r>
          </a:p>
          <a:p>
            <a:r>
              <a:rPr lang="en-US" altLang="zh-TW" sz="1200" dirty="0"/>
              <a:t>[58] </a:t>
            </a:r>
            <a:r>
              <a:rPr lang="en-US" altLang="zh-TW" sz="1200" dirty="0" err="1"/>
              <a:t>Roozbeh</a:t>
            </a:r>
            <a:r>
              <a:rPr lang="en-US" altLang="zh-TW" sz="1200" dirty="0"/>
              <a:t> </a:t>
            </a:r>
            <a:r>
              <a:rPr lang="en-US" altLang="zh-TW" sz="1200" dirty="0" err="1"/>
              <a:t>Mottaghi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Xianjie</a:t>
            </a:r>
            <a:r>
              <a:rPr lang="en-US" altLang="zh-TW" sz="1200" dirty="0"/>
              <a:t> Chen, </a:t>
            </a:r>
            <a:r>
              <a:rPr lang="en-US" altLang="zh-TW" sz="1200" dirty="0" err="1"/>
              <a:t>Xiaobai</a:t>
            </a:r>
            <a:r>
              <a:rPr lang="en-US" altLang="zh-TW" sz="1200" dirty="0"/>
              <a:t> Liu, Nam-</a:t>
            </a:r>
            <a:r>
              <a:rPr lang="en-US" altLang="zh-TW" sz="1200" dirty="0" err="1"/>
              <a:t>Gyu</a:t>
            </a:r>
            <a:r>
              <a:rPr lang="en-US" altLang="zh-TW" sz="1200" dirty="0"/>
              <a:t> Cho, </a:t>
            </a:r>
            <a:r>
              <a:rPr lang="en-US" altLang="zh-TW" sz="1200" dirty="0" err="1"/>
              <a:t>Seong-Whan</a:t>
            </a:r>
            <a:r>
              <a:rPr lang="en-US" altLang="zh-TW" sz="1200" dirty="0"/>
              <a:t> Lee, Sanja Fidler, Raquel Urtasun, and Alan Yuille. The role of context for object detection and semantic segmentation in the wild. In CVPR, 2014.</a:t>
            </a:r>
          </a:p>
          <a:p>
            <a:r>
              <a:rPr lang="en-US" altLang="zh-TW" sz="1200" dirty="0"/>
              <a:t>[74] Bart </a:t>
            </a:r>
            <a:r>
              <a:rPr lang="en-US" altLang="zh-TW" sz="1200" dirty="0" err="1"/>
              <a:t>Thomee</a:t>
            </a:r>
            <a:r>
              <a:rPr lang="en-US" altLang="zh-TW" sz="1200" dirty="0"/>
              <a:t>, David A </a:t>
            </a:r>
            <a:r>
              <a:rPr lang="en-US" altLang="zh-TW" sz="1200" dirty="0" err="1"/>
              <a:t>Shamma</a:t>
            </a:r>
            <a:r>
              <a:rPr lang="en-US" altLang="zh-TW" sz="1200" dirty="0"/>
              <a:t>, Gerald Friedland, Benjamin Elizalde, Karl Ni, Douglas Poland, Damian </a:t>
            </a:r>
            <a:r>
              <a:rPr lang="en-US" altLang="zh-TW" sz="1200" dirty="0" err="1"/>
              <a:t>Borth</a:t>
            </a:r>
            <a:r>
              <a:rPr lang="en-US" altLang="zh-TW" sz="1200" dirty="0"/>
              <a:t>, and Li-Jia Li. Yfcc100m: The new data in multimedia research. Communications of the ACM, 59(2):64–73, 2016</a:t>
            </a: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08F9CB6-1EAC-A78B-5646-463D901EF706}"/>
              </a:ext>
            </a:extLst>
          </p:cNvPr>
          <p:cNvCxnSpPr>
            <a:cxnSpLocks/>
          </p:cNvCxnSpPr>
          <p:nvPr/>
        </p:nvCxnSpPr>
        <p:spPr>
          <a:xfrm>
            <a:off x="838200" y="5439204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408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Ablation study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E08A830F-8F46-4143-B277-6217BA62C41D}"/>
                  </a:ext>
                </a:extLst>
              </p:cNvPr>
              <p:cNvSpPr txBox="1"/>
              <p:nvPr/>
            </p:nvSpPr>
            <p:spPr>
              <a:xfrm>
                <a:off x="838200" y="1299590"/>
                <a:ext cx="10197230" cy="31265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sz="2400" dirty="0"/>
                  <a:t>Hard vs. Soft Assignment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Soft assignment: using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instead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altLang="zh-TW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0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p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en-US" altLang="zh-TW" sz="2000" dirty="0"/>
                  <a:t> for computing eqn.5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With hard assignment, however, the affinity matrix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zh-TW" altLang="en-US" sz="2000" dirty="0"/>
                  <a:t> </a:t>
                </a:r>
                <a:r>
                  <a:rPr lang="en-US" altLang="zh-TW" sz="2000" dirty="0"/>
                  <a:t>assigns image segments to groups in a mutually exclusive manner, making groups more differentiated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and their assignment to text labels less ambiguous.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sz="2400" dirty="0"/>
                  <a:t>Multi Label Contrastive Loss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With the multi-label contrastive loss, the input text during training and inference is in a similar prompted format.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TW" sz="2400" dirty="0"/>
              </a:p>
            </p:txBody>
          </p:sp>
        </mc:Choice>
        <mc:Fallback xmlns="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E08A830F-8F46-4143-B277-6217BA62C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99590"/>
                <a:ext cx="10197230" cy="3126562"/>
              </a:xfrm>
              <a:prstGeom prst="rect">
                <a:avLst/>
              </a:prstGeom>
              <a:blipFill>
                <a:blip r:embed="rId3"/>
                <a:stretch>
                  <a:fillRect l="-837" t="-155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34F5E443-941F-6C94-1EEC-B8DDD057F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832" y="4044316"/>
            <a:ext cx="6425451" cy="254695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DE594BA5-62CC-3177-02DD-036CCC41F9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932" y="456295"/>
            <a:ext cx="4561179" cy="84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6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Ablation study - Group Tokens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512761"/>
            <a:ext cx="101972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/>
              <a:t>More group tokens presumably help GroupViT learn to group more semantic concepts.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FCB68B2-41B0-0A6A-512F-423B3CD6A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869" y="2836718"/>
            <a:ext cx="6872720" cy="30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85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EA69D386-4F6C-40C3-1587-D641D6E7F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407" y="1467541"/>
            <a:ext cx="5745563" cy="4944836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Ablation study - Multi Stage Grouping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467540"/>
            <a:ext cx="58864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/>
              <a:t>The 2-stage GroupViT generates smoother segmentation maps compared to its 1-stage counterpart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0512FCF8-0E96-D952-3029-AF9B78B33A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779" y="4190131"/>
            <a:ext cx="5886450" cy="234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852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Visualization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25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299590"/>
            <a:ext cx="101972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400" dirty="0"/>
              <a:t>Qualitative Results on PASCAL VOC 2012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263FCAD-D961-2298-1573-BE3AF436A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023" y="1733355"/>
            <a:ext cx="7177953" cy="4929030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D1292D34-B2B4-7B3D-3CB4-0BF8535FF481}"/>
              </a:ext>
            </a:extLst>
          </p:cNvPr>
          <p:cNvSpPr txBox="1"/>
          <p:nvPr/>
        </p:nvSpPr>
        <p:spPr>
          <a:xfrm>
            <a:off x="1488498" y="2277597"/>
            <a:ext cx="13897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5"/>
                </a:solidFill>
              </a:rPr>
              <a:t>single object</a:t>
            </a:r>
            <a:endParaRPr lang="zh-TW" altLang="en-US" dirty="0">
              <a:solidFill>
                <a:schemeClr val="accent5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CCCF3C08-72F2-F1F9-9320-F73B3917CB2D}"/>
              </a:ext>
            </a:extLst>
          </p:cNvPr>
          <p:cNvSpPr txBox="1"/>
          <p:nvPr/>
        </p:nvSpPr>
        <p:spPr>
          <a:xfrm>
            <a:off x="1488496" y="3247463"/>
            <a:ext cx="13897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5"/>
                </a:solidFill>
              </a:rPr>
              <a:t>multiple object of the same class</a:t>
            </a:r>
            <a:endParaRPr lang="zh-TW" altLang="en-US" dirty="0">
              <a:solidFill>
                <a:schemeClr val="accent5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C221F91-5E43-90C5-26D0-080006E29447}"/>
              </a:ext>
            </a:extLst>
          </p:cNvPr>
          <p:cNvSpPr txBox="1"/>
          <p:nvPr/>
        </p:nvSpPr>
        <p:spPr>
          <a:xfrm>
            <a:off x="1488496" y="4358081"/>
            <a:ext cx="13897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5"/>
                </a:solidFill>
              </a:rPr>
              <a:t>multiple objects from different classes</a:t>
            </a:r>
            <a:endParaRPr lang="zh-TW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492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Visualization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26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299590"/>
            <a:ext cx="323503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We select some group tokens and highlight the attention regions across images in the PASCAL VOC 2012.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497913D3-1F03-E371-AFE0-75219FDB1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328" y="66675"/>
            <a:ext cx="7762875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11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Comparison with Zero-Shot Baselines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27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86AF870-BE1B-95D1-8CA1-3D2EF6B51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214" y="2817917"/>
            <a:ext cx="5346555" cy="2886978"/>
          </a:xfrm>
          <a:prstGeom prst="rect">
            <a:avLst/>
          </a:prstGeom>
        </p:spPr>
      </p:pic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199" y="1299590"/>
            <a:ext cx="10394373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200" dirty="0"/>
              <a:t>We train ViT and a text encoder with the image-text contrastive loss defined in CLIP [63]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200" dirty="0"/>
              <a:t>pixel-wise baseline: it treats each pixel as a group and performs classification independently.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200" dirty="0"/>
              <a:t>compared to ViT trained with CLIP, our GroupViT is more effective at zero-shot transfer to semantic segmentation. 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5695D9E-88E1-498B-A63C-A0858426239A}"/>
              </a:ext>
            </a:extLst>
          </p:cNvPr>
          <p:cNvSpPr txBox="1"/>
          <p:nvPr/>
        </p:nvSpPr>
        <p:spPr>
          <a:xfrm>
            <a:off x="900684" y="5877589"/>
            <a:ext cx="10390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[18] </a:t>
            </a:r>
            <a:r>
              <a:rPr lang="en-US" altLang="zh-TW" sz="1200" dirty="0" err="1"/>
              <a:t>Dorin</a:t>
            </a:r>
            <a:r>
              <a:rPr lang="en-US" altLang="zh-TW" sz="1200" dirty="0"/>
              <a:t> </a:t>
            </a:r>
            <a:r>
              <a:rPr lang="en-US" altLang="zh-TW" sz="1200" dirty="0" err="1"/>
              <a:t>Comaniciu</a:t>
            </a:r>
            <a:r>
              <a:rPr lang="en-US" altLang="zh-TW" sz="1200" dirty="0"/>
              <a:t> and Peter Meer. Mean shift: A robust approach toward feature space analysis. IEEE TPAMI, 2002[63] Alec Radford, Jong </a:t>
            </a:r>
            <a:r>
              <a:rPr lang="en-US" altLang="zh-TW" sz="1200" dirty="0" err="1"/>
              <a:t>Wook</a:t>
            </a:r>
            <a:r>
              <a:rPr lang="en-US" altLang="zh-TW" sz="1200" dirty="0"/>
              <a:t> Kim, Chris </a:t>
            </a:r>
            <a:r>
              <a:rPr lang="en-US" altLang="zh-TW" sz="1200" dirty="0" err="1"/>
              <a:t>Hallacy</a:t>
            </a:r>
            <a:r>
              <a:rPr lang="en-US" altLang="zh-TW" sz="1200" dirty="0"/>
              <a:t>, Aditya Ramesh, Gabriel Goh, </a:t>
            </a:r>
            <a:r>
              <a:rPr lang="en-US" altLang="zh-TW" sz="1200" dirty="0" err="1"/>
              <a:t>Sandhini</a:t>
            </a:r>
            <a:r>
              <a:rPr lang="en-US" altLang="zh-TW" sz="1200" dirty="0"/>
              <a:t> Agarwal, Girish Sastry, Amanda </a:t>
            </a:r>
            <a:r>
              <a:rPr lang="en-US" altLang="zh-TW" sz="1200" dirty="0" err="1"/>
              <a:t>Askell</a:t>
            </a:r>
            <a:r>
              <a:rPr lang="en-US" altLang="zh-TW" sz="1200" dirty="0"/>
              <a:t>, Pamela Mishkin, Jack Clark, et al. Learning transferable visual models from natural language supervision. In ICML, 2021.</a:t>
            </a:r>
          </a:p>
          <a:p>
            <a:r>
              <a:rPr lang="en-US" altLang="zh-TW" sz="1200" dirty="0"/>
              <a:t>[69] </a:t>
            </a:r>
            <a:r>
              <a:rPr lang="en-US" altLang="zh-TW" sz="1200" dirty="0" err="1"/>
              <a:t>Jianbo</a:t>
            </a:r>
            <a:r>
              <a:rPr lang="en-US" altLang="zh-TW" sz="1200" dirty="0"/>
              <a:t> Shi and Jitendra Malik. Normalized cuts and image segmentation. IEEE TPAMI, 2000.</a:t>
            </a:r>
          </a:p>
        </p:txBody>
      </p: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E3DF40F9-EBB4-B00B-393A-D712F8E6D452}"/>
              </a:ext>
            </a:extLst>
          </p:cNvPr>
          <p:cNvCxnSpPr>
            <a:cxnSpLocks/>
          </p:cNvCxnSpPr>
          <p:nvPr/>
        </p:nvCxnSpPr>
        <p:spPr>
          <a:xfrm>
            <a:off x="838200" y="586523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02A12F1-6A11-9290-943C-909C852D8F9E}"/>
              </a:ext>
            </a:extLst>
          </p:cNvPr>
          <p:cNvSpPr txBox="1"/>
          <p:nvPr/>
        </p:nvSpPr>
        <p:spPr>
          <a:xfrm>
            <a:off x="8178545" y="91891"/>
            <a:ext cx="3833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*</a:t>
            </a:r>
            <a:r>
              <a:rPr lang="en-US" altLang="zh-TW" dirty="0" err="1"/>
              <a:t>mIoU</a:t>
            </a:r>
            <a:r>
              <a:rPr lang="en-US" altLang="zh-TW" dirty="0"/>
              <a:t>: Mean Intersection over Union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76047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67E0D086-3795-8740-A678-BB877CDDC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707" y="2611226"/>
            <a:ext cx="9850583" cy="2784764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5615"/>
            <a:ext cx="10836058" cy="1325563"/>
          </a:xfrm>
        </p:spPr>
        <p:txBody>
          <a:bodyPr/>
          <a:lstStyle/>
          <a:p>
            <a:r>
              <a:rPr lang="en-US" altLang="zh-TW" dirty="0"/>
              <a:t>Comparison with Fully-Supervised Transfer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28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299590"/>
            <a:ext cx="105156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For fully-supervised transfer, we fine-tune a semantic segmentation head jointly with a pre-trained representation [13,97] on the training 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2000" dirty="0"/>
              <a:t>GroupViT (without fine-tuning) outperforms all variants of ViT pre-trained with self-supervision (with supervised fine-tuning) by a large margin on PASCAL VOC 2012 and is comparable to them on PASCAL Context.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DBD5186-9C9E-C6DA-A64D-95756F3A7A40}"/>
              </a:ext>
            </a:extLst>
          </p:cNvPr>
          <p:cNvSpPr txBox="1"/>
          <p:nvPr/>
        </p:nvSpPr>
        <p:spPr>
          <a:xfrm>
            <a:off x="900682" y="5388708"/>
            <a:ext cx="1039063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100" dirty="0"/>
              <a:t>[8] Mathilde Caron, Hugo </a:t>
            </a:r>
            <a:r>
              <a:rPr lang="en-US" altLang="zh-TW" sz="1100" dirty="0" err="1"/>
              <a:t>Touvron</a:t>
            </a:r>
            <a:r>
              <a:rPr lang="en-US" altLang="zh-TW" sz="1100" dirty="0"/>
              <a:t>, Ishan </a:t>
            </a:r>
            <a:r>
              <a:rPr lang="en-US" altLang="zh-TW" sz="1100" dirty="0" err="1"/>
              <a:t>Misra</a:t>
            </a:r>
            <a:r>
              <a:rPr lang="en-US" altLang="zh-TW" sz="1100" dirty="0"/>
              <a:t>, Herve J ´ </a:t>
            </a:r>
            <a:r>
              <a:rPr lang="en-US" altLang="zh-TW" sz="1100" dirty="0" err="1"/>
              <a:t>egou</a:t>
            </a:r>
            <a:r>
              <a:rPr lang="en-US" altLang="zh-TW" sz="1100" dirty="0"/>
              <a:t>, ´ Julien </a:t>
            </a:r>
            <a:r>
              <a:rPr lang="en-US" altLang="zh-TW" sz="1100" dirty="0" err="1"/>
              <a:t>Mairal</a:t>
            </a:r>
            <a:r>
              <a:rPr lang="en-US" altLang="zh-TW" sz="1100" dirty="0"/>
              <a:t>, Piotr Bojanowski, and Armand </a:t>
            </a:r>
            <a:r>
              <a:rPr lang="en-US" altLang="zh-TW" sz="1100" dirty="0" err="1"/>
              <a:t>Joulin</a:t>
            </a:r>
            <a:r>
              <a:rPr lang="en-US" altLang="zh-TW" sz="1100" dirty="0"/>
              <a:t>. Emerging properties in self-supervised vision transformers. In ICCV, 2021.</a:t>
            </a:r>
          </a:p>
          <a:p>
            <a:r>
              <a:rPr lang="en-US" altLang="zh-TW" sz="1100" dirty="0"/>
              <a:t>[13] Liang-</a:t>
            </a:r>
            <a:r>
              <a:rPr lang="en-US" altLang="zh-TW" sz="1100" dirty="0" err="1"/>
              <a:t>Chieh</a:t>
            </a:r>
            <a:r>
              <a:rPr lang="en-US" altLang="zh-TW" sz="1100" dirty="0"/>
              <a:t> Chen, George Papandreou, </a:t>
            </a:r>
            <a:r>
              <a:rPr lang="en-US" altLang="zh-TW" sz="1100" dirty="0" err="1"/>
              <a:t>Iasonas</a:t>
            </a:r>
            <a:r>
              <a:rPr lang="en-US" altLang="zh-TW" sz="1100" dirty="0"/>
              <a:t> Kokkinos, Kevin Murphy, and Alan L Yuille. </a:t>
            </a:r>
            <a:r>
              <a:rPr lang="en-US" altLang="zh-TW" sz="1100" dirty="0" err="1"/>
              <a:t>Deeplab</a:t>
            </a:r>
            <a:r>
              <a:rPr lang="en-US" altLang="zh-TW" sz="1100" dirty="0"/>
              <a:t>: Semantic image segmentation with deep convolutional nets, </a:t>
            </a:r>
            <a:r>
              <a:rPr lang="en-US" altLang="zh-TW" sz="1100" dirty="0" err="1"/>
              <a:t>atrous</a:t>
            </a:r>
            <a:r>
              <a:rPr lang="en-US" altLang="zh-TW" sz="1100" dirty="0"/>
              <a:t> convolution, and fully connected </a:t>
            </a:r>
            <a:r>
              <a:rPr lang="en-US" altLang="zh-TW" sz="1100" dirty="0" err="1"/>
              <a:t>crfs</a:t>
            </a:r>
            <a:r>
              <a:rPr lang="en-US" altLang="zh-TW" sz="1100" dirty="0"/>
              <a:t>. IEEE TPAMI, 2017.</a:t>
            </a:r>
          </a:p>
          <a:p>
            <a:r>
              <a:rPr lang="en-US" altLang="zh-TW" sz="1100" dirty="0"/>
              <a:t>[14] </a:t>
            </a:r>
            <a:r>
              <a:rPr lang="en-US" altLang="zh-TW" sz="1100" dirty="0" err="1"/>
              <a:t>Xinlei</a:t>
            </a:r>
            <a:r>
              <a:rPr lang="en-US" altLang="zh-TW" sz="1100" dirty="0"/>
              <a:t> Chen, Saining </a:t>
            </a:r>
            <a:r>
              <a:rPr lang="en-US" altLang="zh-TW" sz="1100" dirty="0" err="1"/>
              <a:t>Xie</a:t>
            </a:r>
            <a:r>
              <a:rPr lang="en-US" altLang="zh-TW" sz="1100" dirty="0"/>
              <a:t>, and </a:t>
            </a:r>
            <a:r>
              <a:rPr lang="en-US" altLang="zh-TW" sz="1100" dirty="0" err="1"/>
              <a:t>Kaiming</a:t>
            </a:r>
            <a:r>
              <a:rPr lang="en-US" altLang="zh-TW" sz="1100" dirty="0"/>
              <a:t> He. An empirical study of training self-supervised vision transformers. In ICCV, 2021.</a:t>
            </a:r>
          </a:p>
          <a:p>
            <a:r>
              <a:rPr lang="en-US" altLang="zh-TW" sz="1100" dirty="0"/>
              <a:t>[77] Hugo </a:t>
            </a:r>
            <a:r>
              <a:rPr lang="en-US" altLang="zh-TW" sz="1100" dirty="0" err="1"/>
              <a:t>Touvron</a:t>
            </a:r>
            <a:r>
              <a:rPr lang="en-US" altLang="zh-TW" sz="1100" dirty="0"/>
              <a:t>, Matthieu Cord, Matthijs </a:t>
            </a:r>
            <a:r>
              <a:rPr lang="en-US" altLang="zh-TW" sz="1100" dirty="0" err="1"/>
              <a:t>Douze</a:t>
            </a:r>
            <a:r>
              <a:rPr lang="en-US" altLang="zh-TW" sz="1100" dirty="0"/>
              <a:t>, Francisco Massa, Alexandre </a:t>
            </a:r>
            <a:r>
              <a:rPr lang="en-US" altLang="zh-TW" sz="1100" dirty="0" err="1"/>
              <a:t>Sablayrolles</a:t>
            </a:r>
            <a:r>
              <a:rPr lang="en-US" altLang="zh-TW" sz="1100" dirty="0"/>
              <a:t>, and Herve J ´ </a:t>
            </a:r>
            <a:r>
              <a:rPr lang="en-US" altLang="zh-TW" sz="1100" dirty="0" err="1"/>
              <a:t>egou</a:t>
            </a:r>
            <a:r>
              <a:rPr lang="en-US" altLang="zh-TW" sz="1100" dirty="0"/>
              <a:t>. Train- ´ </a:t>
            </a:r>
            <a:r>
              <a:rPr lang="en-US" altLang="zh-TW" sz="1100" dirty="0" err="1"/>
              <a:t>ing</a:t>
            </a:r>
            <a:r>
              <a:rPr lang="en-US" altLang="zh-TW" sz="1100" dirty="0"/>
              <a:t> data-efficient image transformers &amp; distillation through attention. In ICML, 2021.</a:t>
            </a:r>
          </a:p>
          <a:p>
            <a:r>
              <a:rPr lang="en-US" altLang="zh-TW" sz="1100" dirty="0"/>
              <a:t>[97] </a:t>
            </a:r>
            <a:r>
              <a:rPr lang="en-US" altLang="zh-TW" sz="1100" dirty="0" err="1"/>
              <a:t>Hengshuang</a:t>
            </a:r>
            <a:r>
              <a:rPr lang="en-US" altLang="zh-TW" sz="1100" dirty="0"/>
              <a:t> Zhao, </a:t>
            </a:r>
            <a:r>
              <a:rPr lang="en-US" altLang="zh-TW" sz="1100" dirty="0" err="1"/>
              <a:t>Jianping</a:t>
            </a:r>
            <a:r>
              <a:rPr lang="en-US" altLang="zh-TW" sz="1100" dirty="0"/>
              <a:t> Shi, </a:t>
            </a:r>
            <a:r>
              <a:rPr lang="en-US" altLang="zh-TW" sz="1100" dirty="0" err="1"/>
              <a:t>Xiaojuan</a:t>
            </a:r>
            <a:r>
              <a:rPr lang="en-US" altLang="zh-TW" sz="1100" dirty="0"/>
              <a:t> Qi, </a:t>
            </a:r>
            <a:r>
              <a:rPr lang="en-US" altLang="zh-TW" sz="1100" dirty="0" err="1"/>
              <a:t>Xiaogang</a:t>
            </a:r>
            <a:r>
              <a:rPr lang="en-US" altLang="zh-TW" sz="1100" dirty="0"/>
              <a:t> Wang, and </a:t>
            </a:r>
            <a:r>
              <a:rPr lang="en-US" altLang="zh-TW" sz="1100" dirty="0" err="1"/>
              <a:t>Jiaya</a:t>
            </a:r>
            <a:r>
              <a:rPr lang="en-US" altLang="zh-TW" sz="1100" dirty="0"/>
              <a:t> Jia. Pyramid scene parsing network. In CVPR, 2017.</a:t>
            </a: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5437B9-210B-ADC1-E073-02175E5D83D9}"/>
              </a:ext>
            </a:extLst>
          </p:cNvPr>
          <p:cNvCxnSpPr>
            <a:cxnSpLocks/>
          </p:cNvCxnSpPr>
          <p:nvPr/>
        </p:nvCxnSpPr>
        <p:spPr>
          <a:xfrm>
            <a:off x="838200" y="5428814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0706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29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19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>
                <a:solidFill>
                  <a:schemeClr val="accent2"/>
                </a:solidFill>
              </a:rPr>
              <a:t>Grouping</a:t>
            </a:r>
            <a:r>
              <a:rPr lang="en-US" altLang="zh-TW" sz="2400" dirty="0"/>
              <a:t> and </a:t>
            </a:r>
            <a:r>
              <a:rPr lang="en-US" altLang="zh-TW" sz="2400" dirty="0">
                <a:solidFill>
                  <a:schemeClr val="accent2"/>
                </a:solidFill>
              </a:rPr>
              <a:t>recognition</a:t>
            </a:r>
            <a:r>
              <a:rPr lang="en-US" altLang="zh-TW" sz="2400" dirty="0"/>
              <a:t> are important components of visual scene understanding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e.g. object detection, </a:t>
            </a:r>
            <a:r>
              <a:rPr lang="en-US" altLang="zh-TW" sz="2000" u="sng" dirty="0"/>
              <a:t>semantic segmentation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Before deep learning era: bottom-up grouping, top-down feedback from recognition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In DL era: grouping and recognition are more tightly coupled in end-to-end training system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" name="群組 10">
            <a:extLst>
              <a:ext uri="{FF2B5EF4-FFF2-40B4-BE49-F238E27FC236}">
                <a16:creationId xmlns:a16="http://schemas.microsoft.com/office/drawing/2014/main" id="{533CF6E7-EE1C-CBAB-ADBC-062AAD546BC8}"/>
              </a:ext>
            </a:extLst>
          </p:cNvPr>
          <p:cNvGrpSpPr/>
          <p:nvPr/>
        </p:nvGrpSpPr>
        <p:grpSpPr>
          <a:xfrm>
            <a:off x="3921018" y="3583140"/>
            <a:ext cx="4349963" cy="2266096"/>
            <a:chOff x="8068541" y="2139518"/>
            <a:chExt cx="3365926" cy="1753466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BAE4BB51-4899-14A0-8714-538BB4DDFB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8541" y="2139518"/>
              <a:ext cx="1705753" cy="1753466"/>
            </a:xfrm>
            <a:prstGeom prst="rect">
              <a:avLst/>
            </a:prstGeom>
          </p:spPr>
        </p:pic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05116883-178B-2CB2-3E3D-CEDC11C86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74294" y="2221201"/>
              <a:ext cx="1660173" cy="16717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GroupViT:  it goes beyond the regular grid structure representation and learns to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altLang="zh-TW" sz="2400" dirty="0"/>
              <a:t> </a:t>
            </a:r>
            <a:r>
              <a:rPr lang="en-US" altLang="zh-TW" sz="2400" dirty="0">
                <a:solidFill>
                  <a:schemeClr val="accent2"/>
                </a:solidFill>
              </a:rPr>
              <a:t>group image regions </a:t>
            </a:r>
            <a:r>
              <a:rPr lang="en-US" altLang="zh-TW" sz="2400" dirty="0"/>
              <a:t>into progressively larger arbitrary-shaped segments.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We take the first step towards learning semantic segmentation </a:t>
            </a:r>
            <a:r>
              <a:rPr lang="en-US" altLang="zh-TW" sz="2400" dirty="0">
                <a:solidFill>
                  <a:schemeClr val="accent2"/>
                </a:solidFill>
              </a:rPr>
              <a:t>with text alone </a:t>
            </a:r>
            <a:r>
              <a:rPr lang="en-US" altLang="zh-TW" sz="2400" dirty="0"/>
              <a:t>and without any explicit human supervision.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With GroupViT, the representation learned from large-scale noisy image-text pairs can be transferred to semantic segmentation in a zero-shot manner.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>
                <a:solidFill>
                  <a:schemeClr val="accent2"/>
                </a:solidFill>
              </a:rPr>
              <a:t>Text supervision </a:t>
            </a:r>
            <a:r>
              <a:rPr lang="en-US" altLang="zh-TW" sz="2400" dirty="0"/>
              <a:t>could also be transferred to finer-grained vision tasks.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30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095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4400" dirty="0"/>
              <a:t>Semantic Segmentation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The method via Fully Convolution Network [51]: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Pixel grouping is only revealed at the output by </a:t>
            </a:r>
            <a:r>
              <a:rPr lang="en-US" altLang="zh-TW" sz="2000" dirty="0">
                <a:solidFill>
                  <a:schemeClr val="accent5"/>
                </a:solidFill>
              </a:rPr>
              <a:t>recognizing each pixel’s label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2 major limitations: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zh-TW" sz="1600" dirty="0"/>
              <a:t>The high cost of per-pixel human labels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en-US" altLang="zh-TW" sz="1600" dirty="0"/>
              <a:t>The learned model is restricted only to a few labeled categories and cannot generalize to unseen ones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The method with less supervision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Learn to segment with less supervision than dense per-pixel labels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>
                <a:solidFill>
                  <a:schemeClr val="accent5"/>
                </a:solidFill>
              </a:rPr>
              <a:t>Zero-shot</a:t>
            </a:r>
            <a:r>
              <a:rPr lang="en-US" altLang="zh-TW" sz="2000" dirty="0"/>
              <a:t> approaches: learning for unseen categories without using pixel-wise labels for them.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Weakly-supervised approaches:  learning with only image-level object category supervision.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353610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1710932A-907D-4757-9DFD-CA6BED7EC099}"/>
              </a:ext>
            </a:extLst>
          </p:cNvPr>
          <p:cNvSpPr txBox="1"/>
          <p:nvPr/>
        </p:nvSpPr>
        <p:spPr>
          <a:xfrm>
            <a:off x="900684" y="6403748"/>
            <a:ext cx="103906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[51] Jonathan Long, Evan </a:t>
            </a:r>
            <a:r>
              <a:rPr lang="en-US" altLang="zh-TW" sz="1200" dirty="0" err="1"/>
              <a:t>Shelhamer</a:t>
            </a:r>
            <a:r>
              <a:rPr lang="en-US" altLang="zh-TW" sz="1200" dirty="0"/>
              <a:t>, and Trevor Darrell. Fully convolutional networks for semantic segmentation. In CVPR, 2015. 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6E1A7AE-F220-4AD0-17AC-12D7C4B9E736}"/>
              </a:ext>
            </a:extLst>
          </p:cNvPr>
          <p:cNvSpPr txBox="1"/>
          <p:nvPr/>
        </p:nvSpPr>
        <p:spPr>
          <a:xfrm>
            <a:off x="1561233" y="5795786"/>
            <a:ext cx="8694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→ still requires manual labeling using a finite vocabulary on a image dataset</a:t>
            </a:r>
            <a:endParaRPr lang="zh-TW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3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4400" dirty="0"/>
              <a:t>GroupViT (</a:t>
            </a:r>
            <a:r>
              <a:rPr lang="en-US" altLang="zh-TW" dirty="0"/>
              <a:t>Grouping Vision Transformer</a:t>
            </a:r>
            <a:r>
              <a:rPr lang="en-US" altLang="zh-TW" sz="4400" dirty="0"/>
              <a:t>)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learn a semantic segmentation model </a:t>
            </a:r>
            <a:r>
              <a:rPr lang="en-US" altLang="zh-TW" sz="2400" dirty="0">
                <a:solidFill>
                  <a:schemeClr val="accent2"/>
                </a:solidFill>
              </a:rPr>
              <a:t>purely with text supervision</a:t>
            </a:r>
            <a:r>
              <a:rPr lang="en-US" altLang="zh-TW" sz="2400" dirty="0"/>
              <a:t>, and </a:t>
            </a:r>
            <a:r>
              <a:rPr lang="en-US" altLang="zh-TW" sz="2400" dirty="0">
                <a:solidFill>
                  <a:schemeClr val="accent2"/>
                </a:solidFill>
              </a:rPr>
              <a:t>without any per-pixel annotations</a:t>
            </a:r>
            <a:r>
              <a:rPr lang="en-US" altLang="zh-TW" sz="2400" dirty="0"/>
              <a:t>, capable of </a:t>
            </a:r>
            <a:r>
              <a:rPr lang="en-US" altLang="zh-TW" sz="2400" dirty="0">
                <a:solidFill>
                  <a:schemeClr val="accent2"/>
                </a:solidFill>
              </a:rPr>
              <a:t>generalizing to different sets of objects categories</a:t>
            </a:r>
            <a:r>
              <a:rPr lang="en-US" altLang="zh-TW" sz="2400" dirty="0"/>
              <a:t>, or vocabularies, in a </a:t>
            </a:r>
            <a:r>
              <a:rPr lang="en-US" altLang="zh-TW" sz="2400" dirty="0">
                <a:solidFill>
                  <a:schemeClr val="accent2"/>
                </a:solidFill>
              </a:rPr>
              <a:t>zero-shot manner</a:t>
            </a:r>
            <a:r>
              <a:rPr lang="en-US" altLang="zh-TW" sz="2400" dirty="0"/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by training on large-scale paired image-text data with </a:t>
            </a:r>
            <a:r>
              <a:rPr lang="en-US" altLang="zh-TW" sz="2400" dirty="0">
                <a:solidFill>
                  <a:schemeClr val="accent5"/>
                </a:solidFill>
              </a:rPr>
              <a:t>contrastive losses</a:t>
            </a:r>
            <a:r>
              <a:rPr lang="en-US" altLang="zh-TW" sz="2400" dirty="0"/>
              <a:t>, we enable the model to be </a:t>
            </a:r>
            <a:r>
              <a:rPr lang="en-US" altLang="zh-TW" sz="2400" dirty="0">
                <a:solidFill>
                  <a:schemeClr val="accent5"/>
                </a:solidFill>
              </a:rPr>
              <a:t>zero-shot transferred </a:t>
            </a:r>
            <a:r>
              <a:rPr lang="en-US" altLang="zh-TW" sz="2400" dirty="0"/>
              <a:t>to several semantic segmentation vocabularies, without requiring any further annotation or fine-tuning.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leverage the ViT and incorporate a new </a:t>
            </a:r>
            <a:r>
              <a:rPr lang="en-US" altLang="zh-TW" sz="2400" dirty="0">
                <a:solidFill>
                  <a:schemeClr val="accent5"/>
                </a:solidFill>
              </a:rPr>
              <a:t>visual grouping module </a:t>
            </a:r>
            <a:r>
              <a:rPr lang="en-US" altLang="zh-TW" sz="2400" dirty="0"/>
              <a:t>into it.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the global self-attention mechanism of Transformers naturally provides the flexibility to </a:t>
            </a:r>
            <a:r>
              <a:rPr lang="en-US" altLang="zh-TW" sz="2000" dirty="0">
                <a:solidFill>
                  <a:schemeClr val="accent5"/>
                </a:solidFill>
              </a:rPr>
              <a:t>combine visual tokens into non-grid-like segments</a:t>
            </a:r>
            <a:r>
              <a:rPr lang="en-US" altLang="zh-TW" sz="2000" dirty="0"/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3906E718-45DF-C007-C85A-820C25440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1" y="1356437"/>
            <a:ext cx="5029198" cy="536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403665E0-781D-4A88-88DC-3C621C82E7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72" y="3544693"/>
            <a:ext cx="4675256" cy="2654878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4400" dirty="0"/>
              <a:t>Vision Transformer (ViT) [24]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ViT first introduced a set of pure </a:t>
            </a:r>
            <a:r>
              <a:rPr lang="en-US" altLang="zh-TW" sz="2400" dirty="0">
                <a:solidFill>
                  <a:schemeClr val="accent5"/>
                </a:solidFill>
              </a:rPr>
              <a:t>Transformer</a:t>
            </a:r>
            <a:r>
              <a:rPr lang="en-US" altLang="zh-TW" sz="2400" dirty="0"/>
              <a:t> backbones for image classification, and its follow-ups have shown impressive capability upon local convolution (i.e. CNNs) on prevalent visual recognition scenarios.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It takes all the image patches as tokens and construct </a:t>
            </a:r>
            <a:r>
              <a:rPr lang="en-US" altLang="zh-TW" sz="2400" dirty="0">
                <a:solidFill>
                  <a:schemeClr val="accent5"/>
                </a:solidFill>
              </a:rPr>
              <a:t>multi-head self-attention (MHSA) </a:t>
            </a:r>
            <a:r>
              <a:rPr lang="en-US" altLang="zh-TW" sz="2400" dirty="0"/>
              <a:t>among them.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FD21D88-E8E6-4631-82E1-6AFF9C4CDB22}"/>
              </a:ext>
            </a:extLst>
          </p:cNvPr>
          <p:cNvSpPr txBox="1"/>
          <p:nvPr/>
        </p:nvSpPr>
        <p:spPr>
          <a:xfrm>
            <a:off x="900684" y="6227101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[24] Alexey </a:t>
            </a:r>
            <a:r>
              <a:rPr lang="en-US" altLang="zh-TW" sz="1200" dirty="0" err="1"/>
              <a:t>Dosovitskiy</a:t>
            </a:r>
            <a:r>
              <a:rPr lang="en-US" altLang="zh-TW" sz="1200" dirty="0"/>
              <a:t>, Lucas Beyer, Alexander Kolesnikov, Dirk </a:t>
            </a:r>
            <a:r>
              <a:rPr lang="en-US" altLang="zh-TW" sz="1200" dirty="0" err="1"/>
              <a:t>Weissenborn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Xiaohua</a:t>
            </a:r>
            <a:r>
              <a:rPr lang="en-US" altLang="zh-TW" sz="1200" dirty="0"/>
              <a:t> </a:t>
            </a:r>
            <a:r>
              <a:rPr lang="en-US" altLang="zh-TW" sz="1200" dirty="0" err="1"/>
              <a:t>Zhai</a:t>
            </a:r>
            <a:r>
              <a:rPr lang="en-US" altLang="zh-TW" sz="1200" dirty="0"/>
              <a:t>, Thomas </a:t>
            </a:r>
            <a:r>
              <a:rPr lang="en-US" altLang="zh-TW" sz="1200" dirty="0" err="1"/>
              <a:t>Unterthiner</a:t>
            </a:r>
            <a:r>
              <a:rPr lang="en-US" altLang="zh-TW" sz="1200" dirty="0"/>
              <a:t>, Mostafa </a:t>
            </a:r>
            <a:r>
              <a:rPr lang="en-US" altLang="zh-TW" sz="1200" dirty="0" err="1"/>
              <a:t>Dehghani</a:t>
            </a:r>
            <a:r>
              <a:rPr lang="en-US" altLang="zh-TW" sz="1200" dirty="0"/>
              <a:t>, Matthias </a:t>
            </a:r>
            <a:r>
              <a:rPr lang="en-US" altLang="zh-TW" sz="1200" dirty="0" err="1"/>
              <a:t>Minderer</a:t>
            </a:r>
            <a:r>
              <a:rPr lang="en-US" altLang="zh-TW" sz="1200" dirty="0"/>
              <a:t>, Georg </a:t>
            </a:r>
            <a:r>
              <a:rPr lang="en-US" altLang="zh-TW" sz="1200" dirty="0" err="1"/>
              <a:t>Heigold</a:t>
            </a:r>
            <a:r>
              <a:rPr lang="en-US" altLang="zh-TW" sz="1200" dirty="0"/>
              <a:t>, Sylvain </a:t>
            </a:r>
            <a:r>
              <a:rPr lang="en-US" altLang="zh-TW" sz="1200" dirty="0" err="1"/>
              <a:t>Gelly</a:t>
            </a:r>
            <a:r>
              <a:rPr lang="en-US" altLang="zh-TW" sz="1200" dirty="0"/>
              <a:t>, et al. An image is worth 16x16 words: Transformers for image recognition at scale. In International Conference on Learning Representations, 2021.</a:t>
            </a:r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707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4400" dirty="0"/>
              <a:t>Difference between previous works and GroupViT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GroupViT is trained from scratch with only large-scale noisy text supervision to learn grouping and segmentation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train the model on millions of noisy image-text pairs from the web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GroupViT completely gets rid of human annotations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GroupViT can be generalized to any set of categories in a zero-shot manner for semantic segmentation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it provides a bottom-up mechanism for progressive visual grouping where object segments automatically emerge with text supervision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doesn’t need bounding box annotations borrowed from other datasets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C290CDE-C4C5-4F89-9521-7610CF49E62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26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Contributions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49"/>
            <a:ext cx="10515599" cy="46569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In this work, we propose a novel GroupViT to perform </a:t>
            </a:r>
            <a:r>
              <a:rPr lang="en-US" altLang="zh-TW" sz="2400" dirty="0">
                <a:solidFill>
                  <a:schemeClr val="accent5"/>
                </a:solidFill>
              </a:rPr>
              <a:t>hierarchical bottom-up grouping</a:t>
            </a:r>
            <a:r>
              <a:rPr lang="en-US" altLang="zh-TW" sz="2400" dirty="0"/>
              <a:t> of visual concepts into irregular-shaped groups.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Without any pixel-level labels and training and with only image-level text supervision using contrastive losses, GroupViT successfully learns to group image regions together and </a:t>
            </a:r>
            <a:r>
              <a:rPr lang="en-US" altLang="zh-TW" sz="2400" dirty="0">
                <a:solidFill>
                  <a:schemeClr val="accent5"/>
                </a:solidFill>
              </a:rPr>
              <a:t>transfers to several semantic segmentation vocabularies in a zero-shot manner</a:t>
            </a:r>
            <a:r>
              <a:rPr lang="en-US" altLang="zh-TW" sz="2400" dirty="0"/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This is the first work to explore zero-shot transfer from text supervision alone to several semantic segmentation tasks without using any pixel-wise labels and establishes a strong baseline for this new task.</a:t>
            </a: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9C39E88-6E08-4B0F-ADC5-7450749F2151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48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>
            <a:normAutofit lnSpcReduction="10000"/>
          </a:bodyPr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/>
              <a:t>Method:</a:t>
            </a:r>
          </a:p>
          <a:p>
            <a:pPr lvl="1">
              <a:lnSpc>
                <a:spcPct val="150000"/>
              </a:lnSpc>
            </a:pPr>
            <a:r>
              <a:rPr lang="en-US" altLang="zh-TW" b="1" dirty="0"/>
              <a:t>GroupViT </a:t>
            </a:r>
            <a:r>
              <a:rPr lang="en-US" altLang="zh-TW" dirty="0"/>
              <a:t>architecture – grouping block</a:t>
            </a:r>
          </a:p>
          <a:p>
            <a:pPr lvl="1">
              <a:lnSpc>
                <a:spcPct val="150000"/>
              </a:lnSpc>
            </a:pPr>
            <a:r>
              <a:rPr lang="en-US" altLang="zh-TW" dirty="0"/>
              <a:t>Contrastive loss</a:t>
            </a:r>
          </a:p>
          <a:p>
            <a:pPr lvl="1">
              <a:lnSpc>
                <a:spcPct val="150000"/>
              </a:lnSpc>
            </a:pPr>
            <a:r>
              <a:rPr lang="en-US" altLang="zh-TW" dirty="0"/>
              <a:t>Zero-shot transfer</a:t>
            </a:r>
          </a:p>
          <a:p>
            <a:pPr>
              <a:lnSpc>
                <a:spcPct val="150000"/>
              </a:lnSpc>
            </a:pPr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71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6447</TotalTime>
  <Words>2497</Words>
  <Application>Microsoft Office PowerPoint</Application>
  <PresentationFormat>寬螢幕</PresentationFormat>
  <Paragraphs>270</Paragraphs>
  <Slides>31</Slides>
  <Notes>27</Notes>
  <HiddenSlides>1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6" baseType="lpstr">
      <vt:lpstr>Arial</vt:lpstr>
      <vt:lpstr>Bahnschrift Light SemiCondensed</vt:lpstr>
      <vt:lpstr>Calibri</vt:lpstr>
      <vt:lpstr>Cambria Math</vt:lpstr>
      <vt:lpstr>Office 佈景主題</vt:lpstr>
      <vt:lpstr>GroupViT: Semantic Segmentation Emerges from Text Supervision</vt:lpstr>
      <vt:lpstr>Outline</vt:lpstr>
      <vt:lpstr>Introduction</vt:lpstr>
      <vt:lpstr>Semantic Segmentation</vt:lpstr>
      <vt:lpstr>GroupViT (Grouping Vision Transformer)</vt:lpstr>
      <vt:lpstr>Vision Transformer (ViT) [24]</vt:lpstr>
      <vt:lpstr>Difference between previous works and GroupViT</vt:lpstr>
      <vt:lpstr>Contributions</vt:lpstr>
      <vt:lpstr>Outline</vt:lpstr>
      <vt:lpstr>Architecture of GroupViT</vt:lpstr>
      <vt:lpstr>Multi-stage Grouping</vt:lpstr>
      <vt:lpstr>Grouping Block</vt:lpstr>
      <vt:lpstr>Grouping Block</vt:lpstr>
      <vt:lpstr>Image-Text Contrastive Loss</vt:lpstr>
      <vt:lpstr>Multi-Label Image-Text Contrastive Loss</vt:lpstr>
      <vt:lpstr>Multi-Label Image-Text Contrastive Loss</vt:lpstr>
      <vt:lpstr>Zero-Shot Transfer to Semantic Segmentation</vt:lpstr>
      <vt:lpstr>Zero-Shot Transfer to Semantic Segmentation</vt:lpstr>
      <vt:lpstr>Outline</vt:lpstr>
      <vt:lpstr>Implementation details</vt:lpstr>
      <vt:lpstr>Implementation details</vt:lpstr>
      <vt:lpstr>Ablation study</vt:lpstr>
      <vt:lpstr>Ablation study - Group Tokens</vt:lpstr>
      <vt:lpstr>Ablation study - Multi Stage Grouping</vt:lpstr>
      <vt:lpstr>Visualization</vt:lpstr>
      <vt:lpstr>Visualization</vt:lpstr>
      <vt:lpstr>Comparison with Zero-Shot Baselines</vt:lpstr>
      <vt:lpstr>Comparison with Fully-Supervised Transfer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 YANG CHING-CHING</cp:lastModifiedBy>
  <cp:revision>1876</cp:revision>
  <dcterms:created xsi:type="dcterms:W3CDTF">2021-03-09T09:24:25Z</dcterms:created>
  <dcterms:modified xsi:type="dcterms:W3CDTF">2022-08-08T18:59:24Z</dcterms:modified>
</cp:coreProperties>
</file>